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93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94" r:id="rId17"/>
    <p:sldId id="272" r:id="rId18"/>
    <p:sldId id="295" r:id="rId19"/>
    <p:sldId id="274" r:id="rId20"/>
    <p:sldId id="275" r:id="rId21"/>
    <p:sldId id="296" r:id="rId22"/>
    <p:sldId id="276" r:id="rId23"/>
    <p:sldId id="279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59A19D3-BBA5-4AA4-A134-A5F8C3DDC1B9}">
          <p14:sldIdLst>
            <p14:sldId id="293"/>
          </p14:sldIdLst>
        </p14:section>
        <p14:section name="INTRODUCTION TO MODULAR SYNTHESIS" id="{909B23B3-A27D-49F3-9B62-6C16D2FA114C}">
          <p14:sldIdLst>
            <p14:sldId id="256"/>
            <p14:sldId id="257"/>
            <p14:sldId id="259"/>
            <p14:sldId id="260"/>
            <p14:sldId id="261"/>
          </p14:sldIdLst>
        </p14:section>
        <p14:section name="Modular Thinking: Systems &amp; Signals" id="{D0711F49-1325-46D1-BC65-621280D3FF7E}">
          <p14:sldIdLst>
            <p14:sldId id="262"/>
            <p14:sldId id="263"/>
            <p14:sldId id="264"/>
            <p14:sldId id="266"/>
            <p14:sldId id="267"/>
            <p14:sldId id="268"/>
          </p14:sldIdLst>
        </p14:section>
        <p14:section name="Modular Thinking: Patching" id="{DD0B5F1F-E6FC-4CF8-B980-99BA98F4FCD4}">
          <p14:sldIdLst>
            <p14:sldId id="269"/>
            <p14:sldId id="270"/>
            <p14:sldId id="271"/>
            <p14:sldId id="294"/>
            <p14:sldId id="272"/>
          </p14:sldIdLst>
        </p14:section>
        <p14:section name="The Physics of Sound" id="{8410C4CE-41C6-4C32-B6FB-151B54169BB4}">
          <p14:sldIdLst>
            <p14:sldId id="295"/>
            <p14:sldId id="274"/>
            <p14:sldId id="275"/>
          </p14:sldIdLst>
        </p14:section>
        <p14:section name="The Parameterization of Sound" id="{142CE1E5-7AC0-4AB8-8DBE-6BBB61CEB722}">
          <p14:sldIdLst>
            <p14:sldId id="296"/>
            <p14:sldId id="276"/>
            <p14:sldId id="279"/>
            <p14:sldId id="281"/>
            <p14:sldId id="283"/>
          </p14:sldIdLst>
        </p14:section>
        <p14:section name="Voltage" id="{3EEBDFB6-3876-4D57-AEA7-24C26A9BAC79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9" autoAdjust="0"/>
    <p:restoredTop sz="86433" autoAdjust="0"/>
  </p:normalViewPr>
  <p:slideViewPr>
    <p:cSldViewPr snapToGrid="0">
      <p:cViewPr varScale="1">
        <p:scale>
          <a:sx n="99" d="100"/>
          <a:sy n="99" d="100"/>
        </p:scale>
        <p:origin x="234" y="78"/>
      </p:cViewPr>
      <p:guideLst/>
    </p:cSldViewPr>
  </p:slideViewPr>
  <p:outlineViewPr>
    <p:cViewPr>
      <p:scale>
        <a:sx n="33" d="100"/>
        <a:sy n="33" d="100"/>
      </p:scale>
      <p:origin x="0" y="-409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4CF1C-BD3C-49E1-9E38-BFDF39B733E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0476-5E5C-4DF8-88F9-36FCED270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8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6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AUDIENCE:</a:t>
            </a:r>
          </a:p>
          <a:p>
            <a:r>
              <a:rPr lang="en-US" dirty="0"/>
              <a:t>What is sound/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39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AUDIENCE:</a:t>
            </a:r>
          </a:p>
          <a:p>
            <a:r>
              <a:rPr lang="en-US" dirty="0"/>
              <a:t>What are the different parameters of sound?</a:t>
            </a:r>
          </a:p>
          <a:p>
            <a:r>
              <a:rPr lang="en-US" dirty="0"/>
              <a:t>Demo two different pitches, or maybe a sequence of pitches, even a chord from JF maybe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0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AUDIENCE:</a:t>
            </a:r>
          </a:p>
          <a:p>
            <a:r>
              <a:rPr lang="en-US" dirty="0"/>
              <a:t>What are the different parameters of sound?</a:t>
            </a:r>
          </a:p>
          <a:p>
            <a:r>
              <a:rPr lang="en-US" dirty="0"/>
              <a:t>Demo two different pitches, or maybe a sequence of pitches, even a chord from JF maybe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77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e.g. a sawtooth wave vs a sine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87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volume of a sound (maybe once with an OSC, and once with Radio Music)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38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an LFO, a sequence, and an envelope, maybe do 2-3 examples with an oscillator and one example with radio music.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6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17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4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0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81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AUDIENCE: </a:t>
            </a:r>
          </a:p>
          <a:p>
            <a:r>
              <a:rPr lang="en-US" dirty="0"/>
              <a:t>What are the ins and outs?  </a:t>
            </a:r>
          </a:p>
          <a:p>
            <a:r>
              <a:rPr lang="en-US" dirty="0"/>
              <a:t>Are there different types?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99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AUDIENCE:</a:t>
            </a:r>
          </a:p>
          <a:p>
            <a:r>
              <a:rPr lang="en-US" dirty="0"/>
              <a:t>How do you think you might interact with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AUDIENCE:</a:t>
            </a:r>
          </a:p>
          <a:p>
            <a:r>
              <a:rPr lang="en-US" dirty="0"/>
              <a:t>How do you think you might interact with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28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AUDIENCE:</a:t>
            </a:r>
          </a:p>
          <a:p>
            <a:r>
              <a:rPr lang="en-US" dirty="0"/>
              <a:t>What is sound/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D0476-5E5C-4DF8-88F9-36FCED270F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8F63-B7F2-437E-B7C7-F7577FBBA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EEA0A-CB08-4395-849C-F1CC34726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3A38D-8148-492C-B5E3-009E67A98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D8976-90C9-417F-ABC7-3132A56F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68D64-9014-4126-BFDA-FD1EA3A6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92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1BF8-4FC9-4D79-92FC-82B11013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5D4C0-0175-4A45-BE16-761335CCB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AD9C5-7302-4675-8E13-6145527C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BE3CB-E614-4E5E-AFEF-9E83DD48F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2AAE3-A82B-4293-9994-D88F7D47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6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7BD84-FA66-40B4-83FB-39F0FB0B7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1B7AF-965B-4E6B-9FC4-8A508E517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3074-8F56-4433-8A89-007E91E0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D804B-D038-447B-A177-DAA03EB39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DFD3E-3DE1-48AF-887D-4C894550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1181-F31D-4973-94BA-ED2C19F3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2A57C-E41E-4079-8334-A96D66BCF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F553E-5EA3-413F-8F91-FBD6F26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B2FC-F8AF-4090-96C1-F392E659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B32CE-D20B-4D13-BCF2-7701FCC8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1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349D-51F2-4809-A30F-8F1EEEA7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F5AF0-B0EF-4F5D-87AC-A134D8173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E4CFC-8052-473A-9C89-A325E4E2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6EE0D-3EAE-45F2-9B92-F6664EED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1118C-31C8-408F-B68E-711EA1FA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8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1977-EBF1-4D13-A4C6-3111B28F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9EAF-23FC-4D24-89C8-7DAE4AFEC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3DD25-9399-4AD0-8C69-0CF812AD3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FA3FE-58C2-4D0A-8E29-B6A775F9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BEB97-1E06-43CD-83F9-F8176321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46178-8478-49FE-9E54-50288A07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2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5138-7F7A-4E23-BD11-7B4A36B7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1B6EE-14F5-4E67-B689-25C0FAC5F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57795-56F6-4E25-B070-151002209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282AF-6EAD-4416-95A1-977275967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7133E-9AC4-4A04-807E-EAA40AED7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79D92-60FE-4F82-B81E-BEE40E3E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66912-389D-41F5-BD98-4FDB2C80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B3D8B2-E716-445F-9CF6-C2ED0CD7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6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053B-17F5-4545-90AD-6E436A4F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3E605-8B92-4B6E-AFD6-2CC590BD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1DD57-A1BE-4359-9B64-EF6EFBAB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D10EB-E09C-452B-9A0C-11EAC8F6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6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35336E-5274-406E-B2AE-62B3DB7D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E6484-41BB-4FCF-BFCF-B9924BBA6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4025B-8003-431B-935E-F39E6278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7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E393-9B6D-4945-8216-8E3BF572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73F51-09F9-458E-B900-04058AFC7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7759C-9584-4D17-A206-5F2E68842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F1A77-4AA4-483C-A31A-F5FC7909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7EAF5-077B-4BEB-BAEF-CDB69CE7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2000A-8D50-45E2-B3E0-1B94D8EE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90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8B3E-8931-41FA-BD1E-56EF3310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94C93-BC99-42B4-934C-BBBDA3E71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6F8B1-D965-4B02-8DE8-E3DFC9311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3B5DF-D618-4CD4-AE3A-CA7FB570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26046-9BA6-48C2-94E5-566C6C50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A72D4-9B8E-4B5B-8E91-403723D5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0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F6526-92D9-42C2-B759-0374F222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AC326-43B0-4893-BCB4-1D908322E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1D917-803E-40C5-8FAA-BB6C1662F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5F8F1-D21A-47D7-A7ED-D695040B11A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88D58-AB20-4AE6-AE91-05198DDF9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74675-B4C1-46E0-9E39-23E142F67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6A3DF-3E21-4618-AF74-14966418D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9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26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8.xml"/><Relationship Id="rId5" Type="http://schemas.openxmlformats.org/officeDocument/2006/relationships/image" Target="../media/image4.png"/><Relationship Id="rId10" Type="http://schemas.openxmlformats.org/officeDocument/2006/relationships/slide" Target="slide13.xml"/><Relationship Id="rId4" Type="http://schemas.openxmlformats.org/officeDocument/2006/relationships/image" Target="../media/image3.png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04B8-3766-487F-B27F-3142B7D8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Week 1: Modular Thinking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B020A00D-C1D8-4133-B52A-C556AB87B9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659412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909B23B3-A27D-49F3-9B62-6C16D2FA114C}">
                    <psuz:zmPr id="{EF4C3E80-6812-4650-B019-B913D794CF6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0711F49-1325-46D1-BC65-621280D3FF7E}">
                    <psuz:zmPr id="{9A386AA2-6089-4486-9EB3-C844001269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D0B5F1F-E6FC-4CF8-B980-99BA98F4FCD4}">
                    <psuz:zmPr id="{6D60F372-5BFD-4851-A267-D30E6006E9A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410C4CE-41C6-4C32-B6FB-151B54169BB4}">
                    <psuz:zmPr id="{DC0BDA4C-F478-46E1-B4DA-143B1F4837D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42CE1E5-7AC0-4AB8-8DBE-6BBB61CEB722}">
                    <psuz:zmPr id="{00E1C8DC-3C88-432F-AB3E-1F56BBB85A4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EEBDFB6-3876-4D57-AEA7-24C26A9BAC79}">
                    <psuz:zmPr id="{654DBC92-3C65-4325-AB20-6BED4DEDFFF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B020A00D-C1D8-4133-B52A-C556AB87B9C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84203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Systems &amp;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latin typeface="Roboto Thin" panose="02000000000000000000" pitchFamily="2" charset="0"/>
                <a:ea typeface="Roboto Thin" panose="02000000000000000000" pitchFamily="2" charset="0"/>
              </a:rPr>
              <a:t>Case Study: Radio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CBF4-DE00-4E4E-BBF3-D511884A2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824" y="2084299"/>
            <a:ext cx="100483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Systems &amp;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latin typeface="Roboto Thin" panose="02000000000000000000" pitchFamily="2" charset="0"/>
                <a:ea typeface="Roboto Thin" panose="02000000000000000000" pitchFamily="2" charset="0"/>
              </a:rPr>
              <a:t>Case Study: Radio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A75A3BA-ACA1-456B-976C-77946FD08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2036215"/>
            <a:ext cx="8286750" cy="40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0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Systems &amp;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latin typeface="Roboto Thin" panose="02000000000000000000" pitchFamily="2" charset="0"/>
                <a:ea typeface="Roboto Thin" panose="02000000000000000000" pitchFamily="2" charset="0"/>
              </a:rPr>
              <a:t>Case Study: Radio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F3AD9-4B46-4C34-A924-ACA5A874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68" y="2393671"/>
            <a:ext cx="7699264" cy="32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2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4100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</a:t>
            </a:r>
            <a:r>
              <a:rPr lang="en-US" sz="3600" i="1" dirty="0">
                <a:latin typeface="Roboto Thin" panose="02000000000000000000" pitchFamily="2" charset="0"/>
                <a:ea typeface="Roboto Thin" panose="02000000000000000000" pitchFamily="2" charset="0"/>
              </a:rPr>
              <a:t>Patching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7C413B0-B3AD-4F9B-8F36-264E43E1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A </a:t>
            </a:r>
            <a:r>
              <a:rPr lang="en-US" sz="2000" i="1" dirty="0">
                <a:latin typeface="Roboto Thin" panose="02000000000000000000" pitchFamily="2" charset="0"/>
                <a:ea typeface="Roboto Thin" panose="02000000000000000000" pitchFamily="2" charset="0"/>
              </a:rPr>
              <a:t>module</a:t>
            </a: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 is a device that accepts input signals and produces an output based off the input signals according to its own set of rules.</a:t>
            </a:r>
          </a:p>
          <a:p>
            <a:pPr>
              <a:buFontTx/>
              <a:buChar char="-"/>
            </a:pP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A </a:t>
            </a:r>
            <a:r>
              <a:rPr lang="en-US" sz="2000" i="1" dirty="0">
                <a:latin typeface="Roboto Thin" panose="02000000000000000000" pitchFamily="2" charset="0"/>
                <a:ea typeface="Roboto Thin" panose="02000000000000000000" pitchFamily="2" charset="0"/>
              </a:rPr>
              <a:t>rack</a:t>
            </a: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 is a collection of modules all installed into a single case with a shared power source.</a:t>
            </a:r>
          </a:p>
          <a:p>
            <a:pPr>
              <a:buFontTx/>
              <a:buChar char="-"/>
            </a:pPr>
            <a:r>
              <a:rPr lang="en-US" sz="2000" i="1" dirty="0" err="1">
                <a:latin typeface="Roboto Thin" panose="02000000000000000000" pitchFamily="2" charset="0"/>
                <a:ea typeface="Roboto Thin" panose="02000000000000000000" pitchFamily="2" charset="0"/>
              </a:rPr>
              <a:t>Eurorack</a:t>
            </a:r>
            <a:r>
              <a:rPr lang="en-US" sz="2000" i="1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is a specific standard for the sizing, power needs, and voltage levels of a module so that many designers modules can all be used together in the same case.</a:t>
            </a:r>
            <a:endParaRPr lang="en-US" sz="20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AB92A9-A23E-4C58-BF68-EDCB6F12A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F4326276-C123-4B6B-A9F1-D3398E863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83" y="321734"/>
            <a:ext cx="1958967" cy="27398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lose up of a box&#10;&#10;Description automatically generated">
            <a:extLst>
              <a:ext uri="{FF2B5EF4-FFF2-40B4-BE49-F238E27FC236}">
                <a16:creationId xmlns:a16="http://schemas.microsoft.com/office/drawing/2014/main" id="{C9DFC345-CC80-4B97-8820-FEC3FF166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75" y="509482"/>
            <a:ext cx="2364317" cy="2364317"/>
          </a:xfrm>
          <a:prstGeom prst="rect">
            <a:avLst/>
          </a:prstGeom>
        </p:spPr>
      </p:pic>
      <p:pic>
        <p:nvPicPr>
          <p:cNvPr id="10" name="Picture 9" descr="A close up of a computer&#10;&#10;Description automatically generated">
            <a:extLst>
              <a:ext uri="{FF2B5EF4-FFF2-40B4-BE49-F238E27FC236}">
                <a16:creationId xmlns:a16="http://schemas.microsoft.com/office/drawing/2014/main" id="{9C215AFA-6590-4C9C-B76A-E9D43338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08" y="4319819"/>
            <a:ext cx="2364317" cy="1513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973C8D-D817-468C-9102-3FD356E09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533" y="4467590"/>
            <a:ext cx="2364317" cy="121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Patching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7FA8A-4C21-4DA1-89EB-66B3A79B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>
                <a:latin typeface="Roboto Thin" panose="02000000000000000000" pitchFamily="2" charset="0"/>
                <a:ea typeface="Roboto Thin" panose="02000000000000000000" pitchFamily="2" charset="0"/>
              </a:rPr>
              <a:t>Generic Types of Modules:</a:t>
            </a:r>
          </a:p>
          <a:p>
            <a:pPr>
              <a:buFontTx/>
              <a:buChar char="-"/>
            </a:pPr>
            <a:r>
              <a:rPr lang="en-US" sz="1800">
                <a:latin typeface="Roboto Thin" panose="02000000000000000000" pitchFamily="2" charset="0"/>
                <a:ea typeface="Roboto Thin" panose="02000000000000000000" pitchFamily="2" charset="0"/>
              </a:rPr>
              <a:t>Sound Generators</a:t>
            </a:r>
          </a:p>
          <a:p>
            <a:pPr>
              <a:buFontTx/>
              <a:buChar char="-"/>
            </a:pPr>
            <a:r>
              <a:rPr lang="en-US" sz="1800">
                <a:latin typeface="Roboto Thin" panose="02000000000000000000" pitchFamily="2" charset="0"/>
                <a:ea typeface="Roboto Thin" panose="02000000000000000000" pitchFamily="2" charset="0"/>
              </a:rPr>
              <a:t>Sound Processors</a:t>
            </a:r>
          </a:p>
          <a:p>
            <a:pPr>
              <a:buFontTx/>
              <a:buChar char="-"/>
            </a:pPr>
            <a:r>
              <a:rPr lang="en-US" sz="1800">
                <a:latin typeface="Roboto Thin" panose="02000000000000000000" pitchFamily="2" charset="0"/>
                <a:ea typeface="Roboto Thin" panose="02000000000000000000" pitchFamily="2" charset="0"/>
              </a:rPr>
              <a:t>Control Voltage Generators</a:t>
            </a:r>
          </a:p>
          <a:p>
            <a:pPr>
              <a:buFontTx/>
              <a:buChar char="-"/>
            </a:pPr>
            <a:r>
              <a:rPr lang="en-US" sz="1800">
                <a:latin typeface="Roboto Thin" panose="02000000000000000000" pitchFamily="2" charset="0"/>
                <a:ea typeface="Roboto Thin" panose="02000000000000000000" pitchFamily="2" charset="0"/>
              </a:rPr>
              <a:t>Control Voltage Processors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50C31-612F-4B3B-8B40-F6B090C05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963" b="-28963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97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Patching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155E00B-62BD-47B4-BE5C-5A5DCDEF3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33" b="-9633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535E-C29D-4652-8C54-BFE7884A2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06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Patching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7FA8A-4C21-4DA1-89EB-66B3A79B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Interface:</a:t>
            </a:r>
          </a:p>
          <a:p>
            <a:pPr>
              <a:buFontTx/>
              <a:buChar char="-"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Interactive Objects (Knobs, Sliders, Buttons, Switches, </a:t>
            </a:r>
            <a:r>
              <a:rPr lang="en-US" sz="1800" dirty="0" err="1">
                <a:latin typeface="Roboto Thin" panose="02000000000000000000" pitchFamily="2" charset="0"/>
                <a:ea typeface="Roboto Thin" panose="02000000000000000000" pitchFamily="2" charset="0"/>
              </a:rPr>
              <a:t>etc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Information Feedback: LEDs, Screens, Text/Graphics</a:t>
            </a:r>
          </a:p>
          <a:p>
            <a:pPr>
              <a:buFontTx/>
              <a:buChar char="-"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Signal Inputs</a:t>
            </a:r>
          </a:p>
          <a:p>
            <a:pPr>
              <a:buFontTx/>
              <a:buChar char="-"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Signal Outputs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155E00B-62BD-47B4-BE5C-5A5DCDEF3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33" b="-9633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18865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Patching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71BF6B7-B4F3-43B7-843B-C6F0B0AE9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Cables carry signals from the </a:t>
            </a:r>
            <a:r>
              <a:rPr lang="en-US" sz="2000" i="1" dirty="0">
                <a:latin typeface="Roboto Thin" panose="02000000000000000000" pitchFamily="2" charset="0"/>
                <a:ea typeface="Roboto Thin" panose="02000000000000000000" pitchFamily="2" charset="0"/>
              </a:rPr>
              <a:t>output </a:t>
            </a: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of one module to the </a:t>
            </a:r>
            <a:r>
              <a:rPr lang="en-US" sz="2000" i="1" dirty="0">
                <a:latin typeface="Roboto Thin" panose="02000000000000000000" pitchFamily="2" charset="0"/>
                <a:ea typeface="Roboto Thin" panose="02000000000000000000" pitchFamily="2" charset="0"/>
              </a:rPr>
              <a:t>input </a:t>
            </a: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of another module</a:t>
            </a:r>
          </a:p>
          <a:p>
            <a:pPr>
              <a:buFontTx/>
              <a:buChar char="-"/>
            </a:pP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Signals may be audio for processing</a:t>
            </a:r>
          </a:p>
          <a:p>
            <a:pPr>
              <a:buFontTx/>
              <a:buChar char="-"/>
            </a:pP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Signals may be control voltage used to modify parameters on another module</a:t>
            </a:r>
          </a:p>
          <a:p>
            <a:pPr>
              <a:buFontTx/>
              <a:buChar char="-"/>
            </a:pPr>
            <a:r>
              <a:rPr lang="en-US" sz="2000" dirty="0">
                <a:latin typeface="Roboto Thin" panose="02000000000000000000" pitchFamily="2" charset="0"/>
                <a:ea typeface="Roboto Thin" panose="02000000000000000000" pitchFamily="2" charset="0"/>
              </a:rPr>
              <a:t>Composing or improvising with a modular synthesizer is the act of creating and interacting with patches</a:t>
            </a:r>
          </a:p>
          <a:p>
            <a:pPr>
              <a:buFontTx/>
              <a:buChar char="-"/>
            </a:pPr>
            <a:endParaRPr lang="en-US" sz="20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C4B8958E-24BE-4E32-AEEE-C85B8391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08" y="793201"/>
            <a:ext cx="2364317" cy="17968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8FAC7-9B7D-4AD9-A7BC-4FA1E97D4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75" y="799112"/>
            <a:ext cx="2364317" cy="1785058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438127C-F5CD-4BA9-8257-4EEA55065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35" y="3796452"/>
            <a:ext cx="4550930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73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9047-A13C-4380-A653-15B64EC5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What is sound?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0C04DAE-CB7E-4DB7-97A3-674D5DFE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56" b="-12956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D4F0-56B2-4FD8-9504-CCD8E7E88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34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9047-A13C-4380-A653-15B64EC5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What is sound?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E1A5F14-45A9-4704-958F-3C630D91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The phenomenon of </a:t>
            </a: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Sound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 is created by air pressure waves reaching our ears.</a:t>
            </a:r>
          </a:p>
          <a:p>
            <a:pPr marL="0" indent="0">
              <a:buNone/>
            </a:pP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0C04DAE-CB7E-4DB7-97A3-674D5DFE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56" b="-12956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90377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1D59-9446-4DF2-99CD-C8C7DC072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INTRODUCTION TO MODULAR 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07657-6B52-49D2-91D8-03B9394B8A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Signal Flux x Pioneer Works</a:t>
            </a:r>
          </a:p>
          <a:p>
            <a:r>
              <a:rPr lang="en-US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September 2019</a:t>
            </a:r>
          </a:p>
          <a:p>
            <a:endParaRPr lang="en-US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Week 1: Modular Thinking</a:t>
            </a:r>
          </a:p>
        </p:txBody>
      </p:sp>
    </p:spTree>
    <p:extLst>
      <p:ext uri="{BB962C8B-B14F-4D97-AF65-F5344CB8AC3E}">
        <p14:creationId xmlns:p14="http://schemas.microsoft.com/office/powerpoint/2010/main" val="396181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9047-A13C-4380-A653-15B64EC5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The Physics of Sound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E1A5F14-45A9-4704-958F-3C630D91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Synthesizers generate the voltage to push the speaker cone, and thus create sound!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Electrical voltages are used to push the speaker cone back and forth.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Speaker cones push air back and forth, creating air pressure waves.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Air pressure waves reach the ear and are heard as sound.</a:t>
            </a:r>
          </a:p>
          <a:p>
            <a:pPr marL="0" indent="0">
              <a:buNone/>
            </a:pP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454934C-8013-44B5-966A-FED57F012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67" y="1821704"/>
            <a:ext cx="6974460" cy="32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5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The Parameterization of Sound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A026A-8901-49D1-8466-E0E35896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96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The Parameterization of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Pitch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How high or low a sound is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Melodies are made out of sequences of different pitches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Harmonies and chords are composed of multiple voices producing different pitches that sound pleasing together</a:t>
            </a:r>
          </a:p>
          <a:p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iano&#10;&#10;Description automatically generated">
            <a:extLst>
              <a:ext uri="{FF2B5EF4-FFF2-40B4-BE49-F238E27FC236}">
                <a16:creationId xmlns:a16="http://schemas.microsoft.com/office/drawing/2014/main" id="{84F44745-561E-40E1-BFF6-62BEF4237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 b="20052"/>
          <a:stretch/>
        </p:blipFill>
        <p:spPr>
          <a:xfrm>
            <a:off x="5275879" y="2200275"/>
            <a:ext cx="6276250" cy="26003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57587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The Parameterization of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Timbre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The “character” of a sound;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The difference between the same pitch played by two different instruments is their timbre</a:t>
            </a:r>
          </a:p>
          <a:p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guitar&#10;&#10;Description automatically generated">
            <a:extLst>
              <a:ext uri="{FF2B5EF4-FFF2-40B4-BE49-F238E27FC236}">
                <a16:creationId xmlns:a16="http://schemas.microsoft.com/office/drawing/2014/main" id="{FAAD3FAE-319B-4F98-B2C1-340F039FD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39508"/>
            <a:ext cx="5219448" cy="2139973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47982189-4336-49ED-9BE0-E626A57D8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24" y="292983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6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The Parameterization of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Loudness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The “intensity” of a sound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Greater sound pressure waves creates more intense ear drum movement, and a “louder” sound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Earbuds can produce sound waves only at a very quiet level, while a line array can play back the same sounds at an enormously louder level</a:t>
            </a:r>
          </a:p>
          <a:p>
            <a:pPr marL="0" indent="0">
              <a:buNone/>
            </a:pP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black&#10;&#10;Description automatically generated">
            <a:extLst>
              <a:ext uri="{FF2B5EF4-FFF2-40B4-BE49-F238E27FC236}">
                <a16:creationId xmlns:a16="http://schemas.microsoft.com/office/drawing/2014/main" id="{8F9F9E78-B3CC-4B81-B667-427FEF7D3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66" y="2519363"/>
            <a:ext cx="4257675" cy="4257675"/>
          </a:xfrm>
          <a:prstGeom prst="rect">
            <a:avLst/>
          </a:prstGeom>
        </p:spPr>
      </p:pic>
      <p:pic>
        <p:nvPicPr>
          <p:cNvPr id="9" name="Picture 8" descr="A close up of a speaker&#10;&#10;Description automatically generated">
            <a:extLst>
              <a:ext uri="{FF2B5EF4-FFF2-40B4-BE49-F238E27FC236}">
                <a16:creationId xmlns:a16="http://schemas.microsoft.com/office/drawing/2014/main" id="{9A179E11-4DDE-40E9-8DF2-CCE42F20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4" y="504825"/>
            <a:ext cx="1041798" cy="190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54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The Parameterization of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Control Voltage/Modulation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Using a slowly changing or constant signal from one module to change the parameters of another module</a:t>
            </a:r>
          </a:p>
          <a:p>
            <a:pPr marL="0" indent="0">
              <a:buNone/>
            </a:pP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9DF7603-AD9F-4167-958F-056FF7C7C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380" y="2675342"/>
            <a:ext cx="7151248" cy="402436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2CC227-0AE1-4A37-A2C5-870837400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72" y="214738"/>
            <a:ext cx="6707464" cy="239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9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Roboto Thin" panose="02000000000000000000" pitchFamily="2" charset="0"/>
                <a:ea typeface="Roboto Thin" panose="02000000000000000000" pitchFamily="2" charset="0"/>
              </a:rPr>
              <a:t>Oscillscopes</a:t>
            </a:r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, Voltage &amp;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Electrical signals are measured in voltage.</a:t>
            </a:r>
          </a:p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Magnitude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 corresponds to how large the voltage is (i.e. how far from 0V it is).</a:t>
            </a:r>
          </a:p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Polarity 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means whether the voltage is positive or negative. </a:t>
            </a:r>
          </a:p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Oscilloscopes 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show how signals change over time.</a:t>
            </a: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1A5CBA9-F094-45BD-8B76-883B3B7C9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448" y="1873466"/>
            <a:ext cx="5185112" cy="311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51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Oscillators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 create voltages which moves up and down in a pattern.</a:t>
            </a: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The shape of the repeating pattern is known as the “waveshape.”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FFADD-BBEE-46C5-BC74-6A41D7A8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40" y="304800"/>
            <a:ext cx="725152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7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Period: 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the time it takes to complete one </a:t>
            </a: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cycle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 of the pattern.</a:t>
            </a:r>
          </a:p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Frequency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the number of cycles completed per second, and is measured in Hertz (Hz)</a:t>
            </a:r>
          </a:p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Hertz (Hz): 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1Hz = 1 cycle completed per second</a:t>
            </a:r>
          </a:p>
          <a:p>
            <a:pPr marL="0" indent="0">
              <a:buNone/>
            </a:pP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If the frequency is greater than 20Hz, the oscillating voltage can be used to drive a speaker cone back and forth creating pitched sound waves.  Higher frequencies correspond to higher pitches.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stop light&#10;&#10;Description automatically generated">
            <a:extLst>
              <a:ext uri="{FF2B5EF4-FFF2-40B4-BE49-F238E27FC236}">
                <a16:creationId xmlns:a16="http://schemas.microsoft.com/office/drawing/2014/main" id="{D9C08573-0A4E-4A8C-AB2A-44BCDFE4F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79" y="2033587"/>
            <a:ext cx="61912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4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Amplitude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the difference between the largest (peak) and lowest (trough) voltage the oscillation reaches.</a:t>
            </a:r>
          </a:p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Peak-to-peak voltage (</a:t>
            </a:r>
            <a:r>
              <a:rPr lang="en-US" sz="1800" i="1" dirty="0" err="1">
                <a:latin typeface="Roboto Thin" panose="02000000000000000000" pitchFamily="2" charset="0"/>
                <a:ea typeface="Roboto Thin" panose="02000000000000000000" pitchFamily="2" charset="0"/>
              </a:rPr>
              <a:t>Vpp</a:t>
            </a: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): 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Voltage difference between peak and trough</a:t>
            </a:r>
          </a:p>
          <a:p>
            <a:pPr marL="0" indent="0">
              <a:buNone/>
            </a:pP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For audio-rate oscillations, the amplitude of the oscillation corresponds to its loudness: greater amplitude means louder sound.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stop light&#10;&#10;Description automatically generated">
            <a:extLst>
              <a:ext uri="{FF2B5EF4-FFF2-40B4-BE49-F238E27FC236}">
                <a16:creationId xmlns:a16="http://schemas.microsoft.com/office/drawing/2014/main" id="{D9C08573-0A4E-4A8C-AB2A-44BCDFE4F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79" y="2033587"/>
            <a:ext cx="61912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3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Introductions</a:t>
            </a: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Course Overview</a:t>
            </a: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</a:t>
            </a:r>
          </a:p>
          <a:p>
            <a:pPr lvl="1"/>
            <a:r>
              <a:rPr lang="en-US" sz="1600" dirty="0">
                <a:latin typeface="Roboto Thin" panose="02000000000000000000" pitchFamily="2" charset="0"/>
                <a:ea typeface="Roboto Thin" panose="02000000000000000000" pitchFamily="2" charset="0"/>
              </a:rPr>
              <a:t>The Parameters of Sound</a:t>
            </a:r>
          </a:p>
          <a:p>
            <a:pPr lvl="1"/>
            <a:r>
              <a:rPr lang="en-US" sz="1600" dirty="0">
                <a:latin typeface="Roboto Thin" panose="02000000000000000000" pitchFamily="2" charset="0"/>
                <a:ea typeface="Roboto Thin" panose="02000000000000000000" pitchFamily="2" charset="0"/>
              </a:rPr>
              <a:t>The Electronic Transmission of Sound</a:t>
            </a:r>
          </a:p>
          <a:p>
            <a:pPr lvl="1"/>
            <a:r>
              <a:rPr lang="en-US" sz="1600" dirty="0">
                <a:latin typeface="Roboto Thin" panose="02000000000000000000" pitchFamily="2" charset="0"/>
                <a:ea typeface="Roboto Thin" panose="02000000000000000000" pitchFamily="2" charset="0"/>
              </a:rPr>
              <a:t>So What's a Patch?</a:t>
            </a:r>
          </a:p>
          <a:p>
            <a:pPr lvl="1"/>
            <a:r>
              <a:rPr lang="en-US" sz="1600" dirty="0">
                <a:latin typeface="Roboto Thin" panose="02000000000000000000" pitchFamily="2" charset="0"/>
                <a:ea typeface="Roboto Thin" panose="02000000000000000000" pitchFamily="2" charset="0"/>
              </a:rPr>
              <a:t>Control Voltage and Modulation</a:t>
            </a: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Modular Building Blocks</a:t>
            </a:r>
          </a:p>
          <a:p>
            <a:pPr lvl="1"/>
            <a:r>
              <a:rPr lang="en-US" sz="1600" dirty="0">
                <a:latin typeface="Roboto Thin" panose="02000000000000000000" pitchFamily="2" charset="0"/>
                <a:ea typeface="Roboto Thin" panose="02000000000000000000" pitchFamily="2" charset="0"/>
              </a:rPr>
              <a:t>Oscilloscopes: Visualizing Voltage</a:t>
            </a:r>
          </a:p>
          <a:p>
            <a:pPr lvl="1"/>
            <a:r>
              <a:rPr lang="en-US" sz="1600" dirty="0">
                <a:latin typeface="Roboto Thin" panose="02000000000000000000" pitchFamily="2" charset="0"/>
                <a:ea typeface="Roboto Thin" panose="02000000000000000000" pitchFamily="2" charset="0"/>
              </a:rPr>
              <a:t>Oscillators: Frequency and Amplitude</a:t>
            </a:r>
          </a:p>
          <a:p>
            <a:pPr lvl="1"/>
            <a:r>
              <a:rPr lang="en-US" sz="1600" dirty="0">
                <a:latin typeface="Roboto Thin" panose="02000000000000000000" pitchFamily="2" charset="0"/>
                <a:ea typeface="Roboto Thin" panose="02000000000000000000" pitchFamily="2" charset="0"/>
              </a:rPr>
              <a:t>Attenuators and Voltage-Controlled Amplifiers: Amplitude Control</a:t>
            </a: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Break</a:t>
            </a: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Lab: Introduction to VCV Rack</a:t>
            </a:r>
          </a:p>
        </p:txBody>
      </p:sp>
    </p:spTree>
    <p:extLst>
      <p:ext uri="{BB962C8B-B14F-4D97-AF65-F5344CB8AC3E}">
        <p14:creationId xmlns:p14="http://schemas.microsoft.com/office/powerpoint/2010/main" val="4108536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Waveshape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the pattern an oscillator follows as it rises and falls</a:t>
            </a: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The waveshape of an audio-rate oscillator determines its timbre.</a:t>
            </a:r>
          </a:p>
          <a:p>
            <a:pPr marL="0" indent="0">
              <a:buNone/>
            </a:pP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Sine waves are the “purest”, simplest sound.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0F1D1-E493-4BD5-9898-DE4EAD7D3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40" y="304800"/>
            <a:ext cx="725152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1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VCOs &amp; LFOs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Voltage-controlled Oscillators (VCOs)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 are oscillators whose frequency can be controlled by external control voltage. </a:t>
            </a: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Low-Frequency Oscillators 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create oscillations which are too slow to be used as sound but can be used instead to controls parameters of another module, like the frequency of another VCO.</a:t>
            </a:r>
          </a:p>
          <a:p>
            <a:pPr marL="0" indent="0">
              <a:buNone/>
            </a:pP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Frequency input jacks are often labeled “FM Input” for “frequency modulation.”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4787A4E5-787D-498F-9012-2B75251A4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642" y="4238626"/>
            <a:ext cx="4938723" cy="1804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C918F-0202-494D-857C-A5A779F8C3A1}"/>
              </a:ext>
            </a:extLst>
          </p:cNvPr>
          <p:cNvSpPr txBox="1"/>
          <p:nvPr/>
        </p:nvSpPr>
        <p:spPr>
          <a:xfrm>
            <a:off x="7337678" y="1749982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&lt;scope placeholder&gt;</a:t>
            </a:r>
          </a:p>
        </p:txBody>
      </p:sp>
    </p:spTree>
    <p:extLst>
      <p:ext uri="{BB962C8B-B14F-4D97-AF65-F5344CB8AC3E}">
        <p14:creationId xmlns:p14="http://schemas.microsoft.com/office/powerpoint/2010/main" val="4213310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Attenuators, Inverters &amp; </a:t>
            </a:r>
            <a:r>
              <a:rPr lang="en-US" sz="3600" dirty="0" err="1">
                <a:latin typeface="Roboto Thin" panose="02000000000000000000" pitchFamily="2" charset="0"/>
                <a:ea typeface="Roboto Thin" panose="02000000000000000000" pitchFamily="2" charset="0"/>
              </a:rPr>
              <a:t>Attenuverters</a:t>
            </a:r>
            <a:endParaRPr lang="en-US" sz="36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Attenuator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Changes the amplitude of an incoming signal without changing the shape of it in time.  Vertically stretches/shrinks a voltage</a:t>
            </a:r>
          </a:p>
          <a:p>
            <a:pPr marL="0" indent="0">
              <a:buNone/>
            </a:pP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Inverter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Flips the polarity of an incoming voltage but leaves the magnitude unaffected</a:t>
            </a:r>
          </a:p>
          <a:p>
            <a:pPr marL="0" indent="0">
              <a:buNone/>
            </a:pP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i="1" dirty="0" err="1">
                <a:latin typeface="Roboto Thin" panose="02000000000000000000" pitchFamily="2" charset="0"/>
                <a:ea typeface="Roboto Thin" panose="02000000000000000000" pitchFamily="2" charset="0"/>
              </a:rPr>
              <a:t>Attenuverters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Similar to an attenuator, but it can also invert voltages before attenuating them.</a:t>
            </a: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Attenuators and </a:t>
            </a:r>
            <a:r>
              <a:rPr lang="en-US" sz="1800" dirty="0" err="1">
                <a:latin typeface="Roboto Thin" panose="02000000000000000000" pitchFamily="2" charset="0"/>
                <a:ea typeface="Roboto Thin" panose="02000000000000000000" pitchFamily="2" charset="0"/>
              </a:rPr>
              <a:t>Attenuverters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 generally scale the incoming voltage proportionally to the knob position.  This allows us to control the depth of modulation by a given control voltage signal.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642CF-C222-478C-9815-AB146B0AA6E5}"/>
              </a:ext>
            </a:extLst>
          </p:cNvPr>
          <p:cNvSpPr txBox="1"/>
          <p:nvPr/>
        </p:nvSpPr>
        <p:spPr>
          <a:xfrm>
            <a:off x="7337678" y="1749982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&lt;scope placeholder&gt;</a:t>
            </a:r>
          </a:p>
        </p:txBody>
      </p:sp>
    </p:spTree>
    <p:extLst>
      <p:ext uri="{BB962C8B-B14F-4D97-AF65-F5344CB8AC3E}">
        <p14:creationId xmlns:p14="http://schemas.microsoft.com/office/powerpoint/2010/main" val="203826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2C3A-75F9-4BFA-90DA-5D3FE4C0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VCAs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6CDB-5C76-4D97-9846-F8D552CF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i="1" dirty="0">
                <a:latin typeface="Roboto Thin" panose="02000000000000000000" pitchFamily="2" charset="0"/>
                <a:ea typeface="Roboto Thin" panose="02000000000000000000" pitchFamily="2" charset="0"/>
              </a:rPr>
              <a:t>Voltage-Controlled Amplifiers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: Similar to attenuators, but instead of using a knob to set the attenuation, a VCA checks its control voltage input to set the attenuation of another incoming signal.  The higher the control voltage input, the greater the amplitude of the signal output.</a:t>
            </a:r>
          </a:p>
          <a:p>
            <a:pPr marL="0" indent="0">
              <a:buNone/>
            </a:pP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VCAs can be used to control the volume of an audio signal.</a:t>
            </a:r>
          </a:p>
          <a:p>
            <a:pPr marL="0" indent="0">
              <a:buNone/>
            </a:pP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</a:rPr>
              <a:t>VCAs can also be used to control the modulation depth of another CV signal.</a:t>
            </a:r>
          </a:p>
          <a:p>
            <a:pPr marL="0" indent="0">
              <a:buNone/>
            </a:pPr>
            <a:endParaRPr lang="en-US" sz="1800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642CF-C222-478C-9815-AB146B0AA6E5}"/>
              </a:ext>
            </a:extLst>
          </p:cNvPr>
          <p:cNvSpPr txBox="1"/>
          <p:nvPr/>
        </p:nvSpPr>
        <p:spPr>
          <a:xfrm>
            <a:off x="7337678" y="1749982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&lt;scope placeholder&gt;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CAA481-F89F-48FD-8ADF-D0362F735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3" y="4402694"/>
            <a:ext cx="6569913" cy="234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39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>
                <a:latin typeface="Roboto Thin" panose="02000000000000000000" pitchFamily="2" charset="0"/>
                <a:ea typeface="Roboto Thin" panose="02000000000000000000" pitchFamily="2" charset="0"/>
              </a:rPr>
              <a:t>Course Overview: Topics</a:t>
            </a:r>
            <a:endParaRPr lang="en-US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Week 1: Introduction to Modular Thinking – VCOs, VCAs</a:t>
            </a:r>
          </a:p>
          <a:p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Week 2: Creating Events – Gates, Triggers, EGs, V/Oct, Sequencers, Mixers</a:t>
            </a:r>
          </a:p>
          <a:p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Week 3: Sculpting Timbre &amp; Time – VCFs, Pattern Generators, Chance, FX</a:t>
            </a:r>
          </a:p>
          <a:p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Week 4:The Real World – Interfacing, Planning a Case, Creative Practice</a:t>
            </a:r>
          </a:p>
        </p:txBody>
      </p:sp>
    </p:spTree>
    <p:extLst>
      <p:ext uri="{BB962C8B-B14F-4D97-AF65-F5344CB8AC3E}">
        <p14:creationId xmlns:p14="http://schemas.microsoft.com/office/powerpoint/2010/main" val="392380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Course Overview: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Understanding discrete modular building blocks</a:t>
            </a:r>
          </a:p>
          <a:p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Understanding control voltage and modulation</a:t>
            </a:r>
          </a:p>
          <a:p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Ability to build and analyze relationships in a patch from scratch</a:t>
            </a:r>
          </a:p>
          <a:p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Ability to think on the micro-, meso-, and macro-timescales of composition</a:t>
            </a:r>
          </a:p>
          <a:p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Self-sufficiently be able to continue your learning and modular practice</a:t>
            </a:r>
          </a:p>
          <a:p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9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Course Overview: Class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Each class we will:</a:t>
            </a:r>
          </a:p>
          <a:p>
            <a:pPr marL="0" indent="0">
              <a:buNone/>
            </a:pPr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- Review homework</a:t>
            </a:r>
          </a:p>
          <a:p>
            <a:pPr marL="0" indent="0">
              <a:buNone/>
            </a:pPr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- Lecture &amp; demo of new concepts using hardware modular synthesizers</a:t>
            </a:r>
          </a:p>
          <a:p>
            <a:pPr>
              <a:buFontTx/>
              <a:buChar char="-"/>
            </a:pPr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Explore new concepts in guided labs within VCV Rack</a:t>
            </a:r>
          </a:p>
          <a:p>
            <a:pPr>
              <a:buFontTx/>
              <a:buChar char="-"/>
            </a:pPr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Opportunities for hands-on practice with 4MS Pods</a:t>
            </a:r>
          </a:p>
          <a:p>
            <a:pPr>
              <a:buFontTx/>
              <a:buChar char="-"/>
            </a:pPr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5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Systems &amp;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A system is composed of a few things:</a:t>
            </a:r>
          </a:p>
          <a:p>
            <a:pPr>
              <a:buFontTx/>
              <a:buChar char="-"/>
            </a:pPr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Inputs</a:t>
            </a:r>
          </a:p>
          <a:p>
            <a:pPr>
              <a:buFontTx/>
              <a:buChar char="-"/>
            </a:pPr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Rules for transformation</a:t>
            </a:r>
          </a:p>
          <a:p>
            <a:pPr>
              <a:buFontTx/>
              <a:buChar char="-"/>
            </a:pPr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97207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Systems &amp;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latin typeface="Roboto Thin" panose="02000000000000000000" pitchFamily="2" charset="0"/>
                <a:ea typeface="Roboto Thin" panose="02000000000000000000" pitchFamily="2" charset="0"/>
              </a:rPr>
              <a:t>Case Study: Radio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B9EFC-742E-4661-8F34-1F81C3207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986384"/>
            <a:ext cx="6707131" cy="40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19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E742-C216-41C9-AF1E-4773B3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Roboto Thin" panose="02000000000000000000" pitchFamily="2" charset="0"/>
                <a:ea typeface="Roboto Thin" panose="02000000000000000000" pitchFamily="2" charset="0"/>
              </a:rPr>
              <a:t>Modular Thinking: Systems &amp;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3EB-8F5D-4CDA-A992-E33C67EA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814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latin typeface="Roboto Thin" panose="02000000000000000000" pitchFamily="2" charset="0"/>
                <a:ea typeface="Roboto Thin" panose="02000000000000000000" pitchFamily="2" charset="0"/>
              </a:rPr>
              <a:t>Case Study: Radio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3CBF4-DE00-4E4E-BBF3-D511884A2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4" y="2084299"/>
            <a:ext cx="100483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8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1395</Words>
  <Application>Microsoft Office PowerPoint</Application>
  <PresentationFormat>Widescreen</PresentationFormat>
  <Paragraphs>191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Roboto Thin</vt:lpstr>
      <vt:lpstr>Office Theme</vt:lpstr>
      <vt:lpstr>Week 1: Modular Thinking</vt:lpstr>
      <vt:lpstr>INTRODUCTION TO MODULAR SYNTHESIS</vt:lpstr>
      <vt:lpstr>Agenda</vt:lpstr>
      <vt:lpstr>Course Overview: Topics</vt:lpstr>
      <vt:lpstr>Course Overview: Learning Goals</vt:lpstr>
      <vt:lpstr>Course Overview: Class Structure</vt:lpstr>
      <vt:lpstr>Modular Thinking: Systems &amp; Signals</vt:lpstr>
      <vt:lpstr>Modular Thinking: Systems &amp; Signals</vt:lpstr>
      <vt:lpstr>Modular Thinking: Systems &amp; Signals</vt:lpstr>
      <vt:lpstr>Modular Thinking: Systems &amp; Signals</vt:lpstr>
      <vt:lpstr>Modular Thinking: Systems &amp; Signals</vt:lpstr>
      <vt:lpstr>Modular Thinking: Systems &amp; Signals</vt:lpstr>
      <vt:lpstr>Modular Thinking: Patching</vt:lpstr>
      <vt:lpstr>Modular Thinking: Patching</vt:lpstr>
      <vt:lpstr>Modular Thinking: Patching</vt:lpstr>
      <vt:lpstr>Modular Thinking: Patching</vt:lpstr>
      <vt:lpstr>Modular Thinking: Patching</vt:lpstr>
      <vt:lpstr>What is sound?</vt:lpstr>
      <vt:lpstr>What is sound?</vt:lpstr>
      <vt:lpstr>The Physics of Sound</vt:lpstr>
      <vt:lpstr>The Parameterization of Sound</vt:lpstr>
      <vt:lpstr>The Parameterization of Sound</vt:lpstr>
      <vt:lpstr>The Parameterization of Sound</vt:lpstr>
      <vt:lpstr>The Parameterization of Sound</vt:lpstr>
      <vt:lpstr>The Parameterization of Sound</vt:lpstr>
      <vt:lpstr>Oscillscopes, Voltage &amp; Signals</vt:lpstr>
      <vt:lpstr>Oscillators</vt:lpstr>
      <vt:lpstr>Oscillators</vt:lpstr>
      <vt:lpstr>Oscillators</vt:lpstr>
      <vt:lpstr>Oscillators</vt:lpstr>
      <vt:lpstr>VCOs &amp; LFOs</vt:lpstr>
      <vt:lpstr>Attenuators, Inverters &amp; Attenuverters</vt:lpstr>
      <vt:lpstr>VCAs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Wolk</dc:creator>
  <cp:lastModifiedBy>Sam Wolk</cp:lastModifiedBy>
  <cp:revision>16</cp:revision>
  <dcterms:created xsi:type="dcterms:W3CDTF">2019-09-02T18:56:09Z</dcterms:created>
  <dcterms:modified xsi:type="dcterms:W3CDTF">2019-09-03T19:12:58Z</dcterms:modified>
</cp:coreProperties>
</file>